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73" r:id="rId3"/>
    <p:sldId id="272" r:id="rId4"/>
    <p:sldId id="271" r:id="rId5"/>
    <p:sldId id="263" r:id="rId6"/>
    <p:sldId id="268" r:id="rId7"/>
    <p:sldId id="269" r:id="rId8"/>
    <p:sldId id="270" r:id="rId9"/>
    <p:sldId id="259" r:id="rId10"/>
    <p:sldId id="258" r:id="rId11"/>
    <p:sldId id="257" r:id="rId12"/>
    <p:sldId id="261" r:id="rId13"/>
    <p:sldId id="260" r:id="rId14"/>
    <p:sldId id="262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6815A-92D9-654A-A5C7-26AB0E698CB5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BB804-D588-AE46-B8DE-6E6BE0D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pitchFamily="-106" charset="0"/>
              </a:rPr>
              <a:t>17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7895" name="Rectangle 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BB804-D588-AE46-B8DE-6E6BE0DDD5CF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>
                <a:latin typeface="Times New Roman" pitchFamily="-106" charset="0"/>
              </a:rPr>
              <a:t>15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3799" name="Rectangle 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E23B-3214-A346-85D9-98AFE56FF32E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DE23B-3214-A346-85D9-98AFE56FF32E}" type="datetimeFigureOut">
              <a:rPr lang="en-US" smtClean="0"/>
              <a:pPr/>
              <a:t>8/30/12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EA0DB-A240-A04F-BD9C-EBED1A333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3" Type="http://schemas.openxmlformats.org/officeDocument/2006/relationships/hyperlink" Target="http://ece2creative.tripod.com/sitebuildercontent/sitebuilderpictures/map-europe-western.gif" TargetMode="External"/><Relationship Id="rId4" Type="http://schemas.openxmlformats.org/officeDocument/2006/relationships/image" Target="../media/image11.png"/><Relationship Id="rId5" Type="http://schemas.openxmlformats.org/officeDocument/2006/relationships/hyperlink" Target="http://www.jimwegryn.com/Names/13Colonies.jpg" TargetMode="External"/><Relationship Id="rId6" Type="http://schemas.openxmlformats.org/officeDocument/2006/relationships/image" Target="../media/image12.jpeg"/><Relationship Id="rId7" Type="http://schemas.openxmlformats.org/officeDocument/2006/relationships/hyperlink" Target="http://www.anomalyanimation.com/images/King_of_Solitaire.jpg" TargetMode="External"/><Relationship Id="rId8" Type="http://schemas.openxmlformats.org/officeDocument/2006/relationships/image" Target="../media/image13.jpeg"/><Relationship Id="rId9" Type="http://schemas.openxmlformats.org/officeDocument/2006/relationships/hyperlink" Target="http://www1.istockphoto.com/file_thumbview_approve/1476699/2/istockphoto_1476699_editable_cartoon_illustration_of_pirate_ship.jpg" TargetMode="External"/><Relationship Id="rId10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ome.iprimus.com.au/toddemslie/asia-map.gif" TargetMode="External"/><Relationship Id="rId4" Type="http://schemas.openxmlformats.org/officeDocument/2006/relationships/image" Target="../media/image17.png"/><Relationship Id="rId5" Type="http://schemas.openxmlformats.org/officeDocument/2006/relationships/hyperlink" Target="http://wwp.greenwichmeantime.com/images/europe/united-kingdom.jpg" TargetMode="External"/><Relationship Id="rId6" Type="http://schemas.openxmlformats.org/officeDocument/2006/relationships/image" Target="../media/image18.jpeg"/><Relationship Id="rId7" Type="http://schemas.openxmlformats.org/officeDocument/2006/relationships/image" Target="../media/image12.jpe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mwegryn.com/Names/13Colonies.jpg" TargetMode="External"/><Relationship Id="rId4" Type="http://schemas.openxmlformats.org/officeDocument/2006/relationships/image" Target="../media/image12.jpeg"/><Relationship Id="rId5" Type="http://schemas.openxmlformats.org/officeDocument/2006/relationships/hyperlink" Target="http://ece2creative.tripod.com/sitebuildercontent/sitebuilderpictures/map-europe-western.gif" TargetMode="External"/><Relationship Id="rId6" Type="http://schemas.openxmlformats.org/officeDocument/2006/relationships/image" Target="../media/image11.png"/><Relationship Id="rId7" Type="http://schemas.openxmlformats.org/officeDocument/2006/relationships/hyperlink" Target="http://www1.istockphoto.com/file_thumbview_approve/1476699/2/istockphoto_1476699_editable_cartoon_illustration_of_pirate_ship.jpg" TargetMode="External"/><Relationship Id="rId8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2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Putting Down Roots</a:t>
            </a:r>
            <a:r>
              <a:rPr lang="en-US" sz="4800" dirty="0" smtClean="0"/>
              <a:t>  </a:t>
            </a:r>
            <a:br>
              <a:rPr lang="en-US" sz="4800" dirty="0" smtClean="0"/>
            </a:br>
            <a:r>
              <a:rPr lang="en-US" dirty="0" smtClean="0"/>
              <a:t>Opportunity and Oppression in Colonial Society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07125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3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New England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Women’s roles</a:t>
            </a:r>
          </a:p>
          <a:p>
            <a:pPr lvl="1"/>
            <a:r>
              <a:rPr lang="en-US" sz="2400" dirty="0" smtClean="0"/>
              <a:t>Farm labor</a:t>
            </a:r>
          </a:p>
          <a:p>
            <a:pPr lvl="1"/>
            <a:r>
              <a:rPr lang="en-US" sz="2400" dirty="0" smtClean="0"/>
              <a:t>Went to church more then men (2 to 1)</a:t>
            </a:r>
          </a:p>
          <a:p>
            <a:pPr lvl="1"/>
            <a:r>
              <a:rPr lang="en-US" dirty="0" smtClean="0"/>
              <a:t>Women could not control property</a:t>
            </a:r>
          </a:p>
          <a:p>
            <a:r>
              <a:rPr lang="en-US" sz="2800" dirty="0" smtClean="0"/>
              <a:t>Divorce difficult</a:t>
            </a:r>
          </a:p>
          <a:p>
            <a:r>
              <a:rPr lang="en-US" sz="2800" dirty="0" smtClean="0"/>
              <a:t>Both genders accommodated themselves to roles they believed God ordained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Chesapeake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Scarcity gave some women bargaining power in marriage market</a:t>
            </a:r>
          </a:p>
          <a:p>
            <a:r>
              <a:rPr lang="en-US" dirty="0" smtClean="0"/>
              <a:t>Childbearing extremely dangerous (shorter life expectancy by 20 yrs compared to NE)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4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Socio-Economic Structure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New England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Absence of very rich created a new social order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New England social order: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SzPct val="75000"/>
            </a:pPr>
            <a:r>
              <a:rPr lang="en-US" sz="2400" dirty="0" smtClean="0"/>
              <a:t>Local gentry of prominent, pious families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SzPct val="75000"/>
            </a:pPr>
            <a:r>
              <a:rPr lang="en-US" sz="2400" dirty="0" smtClean="0"/>
              <a:t>Large population of yeomen loyal to local community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SzPct val="75000"/>
            </a:pPr>
            <a:r>
              <a:rPr lang="en-US" sz="2400" dirty="0" smtClean="0"/>
              <a:t>Small population of landless laborers, servants, poor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Only moderate disparities of wealth</a:t>
            </a:r>
          </a:p>
          <a:p>
            <a:r>
              <a:rPr lang="en-US" sz="2839" dirty="0" smtClean="0"/>
              <a:t>Servitude was more an apprenticeship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Chesapeake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Tobacco based economy led to Large landowners who controlled much of labor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Great planters create social order: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Gentry become colony’s elite leaders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Invested in workers/slaves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Amassed huge tracts of land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Greater disparities of wealth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Servitude was more like slavery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Origins and Destinations of African Slaves, 1619-1760</a:t>
            </a:r>
          </a:p>
        </p:txBody>
      </p:sp>
      <p:pic>
        <p:nvPicPr>
          <p:cNvPr id="100356" name="Picture 4" descr="DIVI7233049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l="943" t="1714" r="1021" b="571"/>
          <a:stretch>
            <a:fillRect/>
          </a:stretch>
        </p:blipFill>
        <p:spPr>
          <a:xfrm>
            <a:off x="609600" y="1905000"/>
            <a:ext cx="7924800" cy="4343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6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Race and Freedom </a:t>
            </a:r>
            <a:br>
              <a:rPr lang="en-US" dirty="0" smtClean="0"/>
            </a:br>
            <a:r>
              <a:rPr lang="en-US" dirty="0" smtClean="0"/>
              <a:t>in British America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Indians decimated by disease</a:t>
            </a:r>
          </a:p>
          <a:p>
            <a:r>
              <a:rPr lang="en-US" dirty="0" smtClean="0"/>
              <a:t>European indentured servant pool waned after 1660</a:t>
            </a:r>
          </a:p>
          <a:p>
            <a:r>
              <a:rPr lang="en-US" dirty="0" smtClean="0"/>
              <a:t>Planter class in Chesapeake and Carolina’s need labor</a:t>
            </a:r>
          </a:p>
          <a:p>
            <a:r>
              <a:rPr lang="en-US" dirty="0" smtClean="0"/>
              <a:t>Enslaved Africans to fill demand for labor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rotWithShape="1">
          <a:blip r:embed="rId3">
            <a:alphaModFix amt="64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African American </a:t>
            </a:r>
            <a:r>
              <a:rPr lang="en-US" dirty="0" smtClean="0"/>
              <a:t>Identities</a:t>
            </a:r>
            <a:endParaRPr lang="en-US" dirty="0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dirty="0" smtClean="0"/>
              <a:t>All </a:t>
            </a:r>
            <a:r>
              <a:rPr lang="en-US" dirty="0"/>
              <a:t>Africans participated in creating an African American </a:t>
            </a:r>
            <a:r>
              <a:rPr lang="en-US" dirty="0" smtClean="0"/>
              <a:t>culture (part African + part American)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Widespread resentment of debased status </a:t>
            </a:r>
          </a:p>
          <a:p>
            <a:r>
              <a:rPr lang="en-US" dirty="0" smtClean="0"/>
              <a:t>Armed resistance such as South Carolina’s </a:t>
            </a:r>
            <a:r>
              <a:rPr lang="en-US" dirty="0" err="1" smtClean="0"/>
              <a:t>Stono</a:t>
            </a:r>
            <a:r>
              <a:rPr lang="en-US" dirty="0" smtClean="0"/>
              <a:t> Rebellion of 1739 a threat</a:t>
            </a:r>
          </a:p>
          <a:p>
            <a:pPr lvl="1"/>
            <a:r>
              <a:rPr lang="en-US" dirty="0" smtClean="0"/>
              <a:t>This led to slave owners to increase their power over their slaves</a:t>
            </a:r>
          </a:p>
          <a:p>
            <a:pPr>
              <a:lnSpc>
                <a:spcPct val="90000"/>
              </a:lnSpc>
              <a:buSzPct val="75000"/>
            </a:pP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 build="p" bldLvl="3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unrest in the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English colonies experienced unrest at the end of the seventeenth century</a:t>
            </a:r>
          </a:p>
          <a:p>
            <a:r>
              <a:rPr lang="en-US" dirty="0" smtClean="0"/>
              <a:t>Winners gained legitimacy for their rule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Bacon’s rebellion </a:t>
            </a:r>
          </a:p>
          <a:p>
            <a:pPr lvl="1"/>
            <a:r>
              <a:rPr lang="en-US" dirty="0" smtClean="0"/>
              <a:t>King Philips War</a:t>
            </a:r>
          </a:p>
          <a:p>
            <a:pPr lvl="1"/>
            <a:r>
              <a:rPr lang="en-US" dirty="0" smtClean="0"/>
              <a:t>Glorious Revolution 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8928" y="3054350"/>
            <a:ext cx="2521178" cy="1390182"/>
          </a:xfrm>
          <a:prstGeom prst="rect">
            <a:avLst/>
          </a:prstGeom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27086" y="2378932"/>
            <a:ext cx="4315363" cy="323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790" y="3388221"/>
            <a:ext cx="2889108" cy="1075017"/>
          </a:xfrm>
          <a:prstGeom prst="rect">
            <a:avLst/>
          </a:prstGeom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95790" y="3142906"/>
            <a:ext cx="30988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549" y="2525302"/>
            <a:ext cx="1051581" cy="3154743"/>
          </a:xfrm>
          <a:prstGeom prst="rect">
            <a:avLst/>
          </a:prstGeom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3918" y="2525302"/>
            <a:ext cx="24384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/>
              <a:t>Rise of a Commercial Empire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8" tIns="44450" rIns="90488" bIns="44450">
            <a:norm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“Mercantilism” 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One country’s gain is another country’s loss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English </a:t>
            </a:r>
            <a:r>
              <a:rPr lang="en-US" dirty="0"/>
              <a:t>leaders ignored colonies until 1650s</a:t>
            </a: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Navigation Acts passed in 1660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Was suppose to generate revenue for the crown and monopolize American Trade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Planters hurt by Navigation Acts (Increased prices of goods)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New England merchants skirted laws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After revisions, Navigation Acts eventually benefited colonial merchants</a:t>
            </a:r>
          </a:p>
          <a:p>
            <a:pPr>
              <a:spcBef>
                <a:spcPct val="0"/>
              </a:spcBef>
              <a:buNone/>
            </a:pP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map-europe-western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08463" y="1066800"/>
            <a:ext cx="4935537" cy="4570413"/>
          </a:xfrm>
          <a:prstGeom prst="rect">
            <a:avLst/>
          </a:prstGeom>
          <a:noFill/>
        </p:spPr>
      </p:pic>
      <p:pic>
        <p:nvPicPr>
          <p:cNvPr id="13323" name="Picture 11" descr="13Colonies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 l="13333" r="18025"/>
          <a:stretch>
            <a:fillRect/>
          </a:stretch>
        </p:blipFill>
        <p:spPr bwMode="auto">
          <a:xfrm>
            <a:off x="0" y="1143000"/>
            <a:ext cx="2895600" cy="4498975"/>
          </a:xfrm>
          <a:prstGeom prst="rect">
            <a:avLst/>
          </a:prstGeom>
          <a:noFill/>
        </p:spPr>
      </p:pic>
      <p:pic>
        <p:nvPicPr>
          <p:cNvPr id="13325" name="Picture 13" descr="King_of_Solitaire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 l="5119" t="4800" r="5119" b="7016"/>
          <a:stretch>
            <a:fillRect/>
          </a:stretch>
        </p:blipFill>
        <p:spPr bwMode="auto">
          <a:xfrm>
            <a:off x="4648200" y="0"/>
            <a:ext cx="1206500" cy="1368425"/>
          </a:xfrm>
          <a:prstGeom prst="rect">
            <a:avLst/>
          </a:prstGeom>
          <a:noFill/>
        </p:spPr>
      </p:pic>
      <p:pic>
        <p:nvPicPr>
          <p:cNvPr id="13327" name="Picture 15" descr="istockphoto_1476699_editable_cartoon_illustration_of_pirate_ship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86000" y="2286000"/>
            <a:ext cx="457200" cy="457200"/>
          </a:xfrm>
          <a:prstGeom prst="rect">
            <a:avLst/>
          </a:prstGeom>
          <a:noFill/>
        </p:spPr>
      </p:pic>
      <p:pic>
        <p:nvPicPr>
          <p:cNvPr id="13330" name="Picture 18" descr="istockphoto_1476699_editable_cartoon_illustration_of_pirate_ship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00200" y="3200400"/>
            <a:ext cx="457200" cy="457200"/>
          </a:xfrm>
          <a:prstGeom prst="rect">
            <a:avLst/>
          </a:prstGeom>
          <a:noFill/>
        </p:spPr>
      </p:pic>
      <p:pic>
        <p:nvPicPr>
          <p:cNvPr id="13331" name="Picture 19" descr="istockphoto_1476699_editable_cartoon_illustration_of_pirate_ship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14400" y="4876800"/>
            <a:ext cx="457200" cy="457200"/>
          </a:xfrm>
          <a:prstGeom prst="rect">
            <a:avLst/>
          </a:prstGeom>
          <a:noFill/>
        </p:spPr>
      </p:pic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609600" y="5410200"/>
            <a:ext cx="990600" cy="4572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48" charset="0"/>
              </a:rPr>
              <a:t>cotton</a:t>
            </a:r>
          </a:p>
        </p:txBody>
      </p: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1447800" y="2743200"/>
            <a:ext cx="762000" cy="457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48" charset="0"/>
              </a:rPr>
              <a:t>iron</a:t>
            </a:r>
          </a:p>
        </p:txBody>
      </p:sp>
      <p:sp>
        <p:nvSpPr>
          <p:cNvPr id="13340" name="Text Box 28"/>
          <p:cNvSpPr txBox="1">
            <a:spLocks noChangeArrowheads="1"/>
          </p:cNvSpPr>
          <p:nvPr/>
        </p:nvSpPr>
        <p:spPr bwMode="auto">
          <a:xfrm>
            <a:off x="2057400" y="1752600"/>
            <a:ext cx="106680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48" charset="0"/>
              </a:rPr>
              <a:t>lumber</a:t>
            </a:r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4648200" y="990600"/>
            <a:ext cx="144780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48" charset="0"/>
              </a:rPr>
              <a:t>furniture</a:t>
            </a:r>
          </a:p>
        </p:txBody>
      </p:sp>
      <p:sp>
        <p:nvSpPr>
          <p:cNvPr id="13343" name="Text Box 31"/>
          <p:cNvSpPr txBox="1">
            <a:spLocks noChangeArrowheads="1"/>
          </p:cNvSpPr>
          <p:nvPr/>
        </p:nvSpPr>
        <p:spPr bwMode="auto">
          <a:xfrm>
            <a:off x="4724400" y="1828800"/>
            <a:ext cx="838200" cy="457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48" charset="0"/>
              </a:rPr>
              <a:t>tools</a:t>
            </a:r>
          </a:p>
        </p:txBody>
      </p:sp>
      <p:sp>
        <p:nvSpPr>
          <p:cNvPr id="13344" name="Text Box 32"/>
          <p:cNvSpPr txBox="1">
            <a:spLocks noChangeArrowheads="1"/>
          </p:cNvSpPr>
          <p:nvPr/>
        </p:nvSpPr>
        <p:spPr bwMode="auto">
          <a:xfrm>
            <a:off x="4876800" y="3048000"/>
            <a:ext cx="1066800" cy="4572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48" charset="0"/>
              </a:rPr>
              <a:t>textiles</a:t>
            </a:r>
          </a:p>
        </p:txBody>
      </p:sp>
      <p:pic>
        <p:nvPicPr>
          <p:cNvPr id="13345" name="Picture 3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105400" y="2743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46" name="Picture 3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53000" y="2286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47" name="Picture 3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53000" y="1524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48" name="Picture 36" descr="ship_britis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334000" y="838200"/>
            <a:ext cx="685800" cy="685800"/>
          </a:xfrm>
          <a:prstGeom prst="rect">
            <a:avLst/>
          </a:prstGeom>
          <a:noFill/>
        </p:spPr>
      </p:pic>
      <p:pic>
        <p:nvPicPr>
          <p:cNvPr id="13349" name="Picture 37" descr="ship_britis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15000" y="1828800"/>
            <a:ext cx="685800" cy="685800"/>
          </a:xfrm>
          <a:prstGeom prst="rect">
            <a:avLst/>
          </a:prstGeom>
          <a:noFill/>
        </p:spPr>
      </p:pic>
      <p:pic>
        <p:nvPicPr>
          <p:cNvPr id="13350" name="Picture 38" descr="ship_britis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24400" y="1143000"/>
            <a:ext cx="685800" cy="685800"/>
          </a:xfrm>
          <a:prstGeom prst="rect">
            <a:avLst/>
          </a:prstGeom>
          <a:noFill/>
        </p:spPr>
      </p:pic>
      <p:pic>
        <p:nvPicPr>
          <p:cNvPr id="13351" name="Picture 39" descr="ship_britis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495800" y="1600200"/>
            <a:ext cx="685800" cy="685800"/>
          </a:xfrm>
          <a:prstGeom prst="rect">
            <a:avLst/>
          </a:prstGeom>
          <a:noFill/>
        </p:spPr>
      </p:pic>
      <p:pic>
        <p:nvPicPr>
          <p:cNvPr id="13352" name="Picture 40" descr="ship_britis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48200" y="2209800"/>
            <a:ext cx="685800" cy="685800"/>
          </a:xfrm>
          <a:prstGeom prst="rect">
            <a:avLst/>
          </a:prstGeom>
          <a:noFill/>
        </p:spPr>
      </p:pic>
      <p:pic>
        <p:nvPicPr>
          <p:cNvPr id="13353" name="Picture 41" descr="ship_britis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29200" y="2667000"/>
            <a:ext cx="685800" cy="685800"/>
          </a:xfrm>
          <a:prstGeom prst="rect">
            <a:avLst/>
          </a:prstGeom>
          <a:noFill/>
        </p:spPr>
      </p:pic>
      <p:sp>
        <p:nvSpPr>
          <p:cNvPr id="13354" name="AutoShape 42"/>
          <p:cNvSpPr>
            <a:spLocks noChangeArrowheads="1"/>
          </p:cNvSpPr>
          <p:nvPr/>
        </p:nvSpPr>
        <p:spPr bwMode="auto">
          <a:xfrm>
            <a:off x="6934200" y="0"/>
            <a:ext cx="2209800" cy="1676400"/>
          </a:xfrm>
          <a:prstGeom prst="wedgeEllipseCallout">
            <a:avLst>
              <a:gd name="adj1" fmla="val -129310"/>
              <a:gd name="adj2" fmla="val -1711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2400" dirty="0"/>
              <a:t>I’m bloody filthy rich!</a:t>
            </a:r>
          </a:p>
        </p:txBody>
      </p:sp>
      <p:sp>
        <p:nvSpPr>
          <p:cNvPr id="13355" name="Rectangle 43"/>
          <p:cNvSpPr>
            <a:spLocks noChangeArrowheads="1"/>
          </p:cNvSpPr>
          <p:nvPr/>
        </p:nvSpPr>
        <p:spPr bwMode="auto">
          <a:xfrm>
            <a:off x="0" y="0"/>
            <a:ext cx="25054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/>
              <a:t>Navigation Acts</a:t>
            </a:r>
            <a:r>
              <a:rPr lang="en-US" sz="2800" b="1" dirty="0" smtClean="0"/>
              <a:t> </a:t>
            </a:r>
            <a:endParaRPr lang="en-US" sz="2800" dirty="0"/>
          </a:p>
        </p:txBody>
      </p:sp>
      <p:sp>
        <p:nvSpPr>
          <p:cNvPr id="13356" name="Rectangle 44"/>
          <p:cNvSpPr>
            <a:spLocks noChangeArrowheads="1"/>
          </p:cNvSpPr>
          <p:nvPr/>
        </p:nvSpPr>
        <p:spPr bwMode="auto">
          <a:xfrm>
            <a:off x="2006600" y="6338888"/>
            <a:ext cx="38697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latin typeface="Times New Roman" pitchFamily="48" charset="0"/>
              </a:rPr>
              <a:t>ex: </a:t>
            </a:r>
            <a:r>
              <a:rPr lang="en-US" sz="2800" dirty="0">
                <a:latin typeface="Times New Roman" pitchFamily="48" charset="0"/>
              </a:rPr>
              <a:t>sugar, tobacco, indigo</a:t>
            </a:r>
          </a:p>
        </p:txBody>
      </p:sp>
      <p:sp>
        <p:nvSpPr>
          <p:cNvPr id="13357" name="Rectangle 45"/>
          <p:cNvSpPr>
            <a:spLocks noChangeArrowheads="1"/>
          </p:cNvSpPr>
          <p:nvPr/>
        </p:nvSpPr>
        <p:spPr bwMode="auto">
          <a:xfrm>
            <a:off x="925814" y="5815668"/>
            <a:ext cx="67272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latin typeface="Times New Roman" pitchFamily="48" charset="0"/>
              </a:rPr>
              <a:t>Most </a:t>
            </a:r>
            <a:r>
              <a:rPr lang="en-US" sz="2800" dirty="0">
                <a:latin typeface="Times New Roman" pitchFamily="48" charset="0"/>
              </a:rPr>
              <a:t>products could be sold only to England.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59 -0.00255 0.01181 -0.00532 0.01771 -0.00787 C 0.02066 -0.00926 0.02639 -0.01181 0.02639 -0.01181 C 0.02934 -0.01574 0.03195 -0.02014 0.03524 -0.02361 C 0.0408 -0.0294 0.05295 -0.03935 0.05295 -0.03935 C 0.05486 -0.04329 0.05608 -0.04815 0.05886 -0.05116 C 0.06129 -0.0537 0.06493 -0.05324 0.06771 -0.05509 C 0.08785 -0.06852 0.06354 -0.05833 0.0882 -0.06667 C 0.0941 -0.07199 0.1 -0.07708 0.1059 -0.08241 C 0.10886 -0.08495 0.11476 -0.09028 0.11476 -0.09028 C 0.12448 -0.10972 0.13143 -0.10694 0.14705 -0.11389 C 0.1566 -0.11806 0.17639 -0.12176 0.17639 -0.12176 C 0.25677 -0.11806 0.24375 -0.13171 0.2882 -0.10208 " pathEditMode="relative" ptsTypes="ffffffffffffA">
                                      <p:cBhvr>
                                        <p:cTn id="32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59 -0.00255 0.01181 -0.00532 0.01771 -0.00787 C 0.02066 -0.00926 0.02639 -0.01181 0.02639 -0.01181 C 0.02934 -0.01574 0.03195 -0.02014 0.03524 -0.02361 C 0.0408 -0.0294 0.05295 -0.03935 0.05295 -0.03935 C 0.05486 -0.04329 0.05608 -0.04815 0.05886 -0.05116 C 0.06129 -0.0537 0.06493 -0.05324 0.06771 -0.05509 C 0.08785 -0.06852 0.06354 -0.05833 0.0882 -0.06667 C 0.0941 -0.07199 0.1 -0.07708 0.1059 -0.08241 C 0.10886 -0.08495 0.11476 -0.09028 0.11476 -0.09028 C 0.12448 -0.10972 0.13143 -0.10694 0.14705 -0.11389 C 0.1566 -0.11806 0.17639 -0.12176 0.17639 -0.12176 C 0.25677 -0.11806 0.24375 -0.13171 0.2882 -0.10208 " pathEditMode="relative" ptsTypes="ffffffffffffA">
                                      <p:cBhvr>
                                        <p:cTn id="34" dur="20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5851 -0.00208 0.09879 -0.00602 0.15295 -0.01157 C 0.17274 -0.02037 0.18212 -0.02384 0.20295 -0.02731 C 0.21233 -0.03148 0.22396 -0.03264 0.23247 -0.03912 C 0.24444 -0.04815 0.25608 -0.06018 0.26771 -0.07037 C 0.27066 -0.07291 0.27361 -0.07569 0.27656 -0.07824 C 0.28177 -0.08287 0.29427 -0.08611 0.29427 -0.08611 C 0.30816 -0.09861 0.29965 -0.09259 0.32066 -0.10185 C 0.32361 -0.10324 0.32656 -0.1044 0.32951 -0.10579 C 0.33247 -0.10717 0.33837 -0.10972 0.33837 -0.10972 C 0.35226 -0.12222 0.34375 -0.1162 0.36476 -0.12546 C 0.37448 -0.12986 0.37361 -0.12523 0.37361 -0.13333 " pathEditMode="relative" ptsTypes="fffffffffffA">
                                      <p:cBhvr>
                                        <p:cTn id="38" dur="2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5851 -0.00208 0.09879 -0.00602 0.15295 -0.01157 C 0.17274 -0.02037 0.18212 -0.02384 0.20295 -0.02731 C 0.21233 -0.03148 0.22396 -0.03264 0.23247 -0.03912 C 0.24444 -0.04815 0.25608 -0.06018 0.26771 -0.07037 C 0.27066 -0.07291 0.27361 -0.07569 0.27656 -0.07824 C 0.28177 -0.08287 0.29427 -0.08611 0.29427 -0.08611 C 0.30816 -0.09861 0.29965 -0.09259 0.32066 -0.10185 C 0.32361 -0.10324 0.32656 -0.1044 0.32951 -0.10579 C 0.33247 -0.10717 0.33837 -0.10972 0.33837 -0.10972 C 0.35226 -0.12222 0.34375 -0.1162 0.36476 -0.12546 C 0.37448 -0.12986 0.37361 -0.12523 0.37361 -0.13333 " pathEditMode="relative" ptsTypes="fffffffffffA">
                                      <p:cBhvr>
                                        <p:cTn id="40" dur="20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604 -0.00486 0.05295 -0.02222 0.07934 -0.02361 C 0.12639 -0.02592 0.17361 -0.02615 0.22066 -0.02754 C 0.22934 -0.03541 0.23819 -0.03935 0.24705 -0.04699 C 0.24896 -0.05092 0.25 -0.05625 0.25295 -0.05879 C 0.25816 -0.06319 0.26476 -0.06412 0.27066 -0.06666 C 0.27917 -0.07037 0.29514 -0.08032 0.30295 -0.08634 C 0.31319 -0.09421 0.31806 -0.10486 0.32934 -0.10972 C 0.34097 -0.12523 0.35295 -0.13726 0.36458 -0.15301 C 0.36753 -0.15694 0.37361 -0.16481 0.37361 -0.16481 C 0.37552 -0.17268 0.37569 -0.18148 0.37934 -0.18819 C 0.38125 -0.19213 0.38368 -0.19583 0.38524 -0.2 C 0.38663 -0.2037 0.38663 -0.2081 0.38819 -0.2118 C 0.39167 -0.22014 0.39601 -0.22754 0.4 -0.23541 C 0.40191 -0.23935 0.4059 -0.24699 0.4059 -0.24699 C 0.41111 -0.26805 0.40677 -0.25486 0.42066 -0.2824 C 0.4224 -0.28634 0.42344 -0.29166 0.42639 -0.29421 C 0.43229 -0.2993 0.4441 -0.30972 0.4441 -0.30972 C 0.44601 -0.31365 0.45 -0.32152 0.45 -0.32152 " pathEditMode="relative" ptsTypes="ffffffffffffffffffA">
                                      <p:cBhvr>
                                        <p:cTn id="44" dur="2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604 -0.00486 0.05295 -0.02222 0.07934 -0.02361 C 0.12639 -0.02592 0.17361 -0.02615 0.22066 -0.02754 C 0.22934 -0.03541 0.23819 -0.03935 0.24705 -0.04699 C 0.24896 -0.05092 0.25 -0.05625 0.25295 -0.05879 C 0.25816 -0.06319 0.26476 -0.06412 0.27066 -0.06666 C 0.27917 -0.07037 0.29514 -0.08032 0.30295 -0.08634 C 0.31319 -0.09421 0.31806 -0.10486 0.32934 -0.10972 C 0.34097 -0.12523 0.35295 -0.13726 0.36458 -0.15301 C 0.36753 -0.15694 0.37361 -0.16481 0.37361 -0.16481 C 0.37552 -0.17268 0.37569 -0.18148 0.37934 -0.18819 C 0.38125 -0.19213 0.38368 -0.19583 0.38524 -0.2 C 0.38663 -0.2037 0.38663 -0.2081 0.38819 -0.2118 C 0.39167 -0.22014 0.39601 -0.22754 0.4 -0.23541 C 0.40191 -0.23935 0.4059 -0.24699 0.4059 -0.24699 C 0.41111 -0.26805 0.40677 -0.25486 0.42066 -0.2824 C 0.4224 -0.28634 0.42344 -0.29166 0.42639 -0.29421 C 0.43229 -0.2993 0.4441 -0.30972 0.4441 -0.30972 C 0.44601 -0.31365 0.45 -0.32152 0.45 -0.32152 " pathEditMode="relative" ptsTypes="ffffffffffffffffffA">
                                      <p:cBhvr>
                                        <p:cTn id="46" dur="2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875 -0.00625 -0.0375 -0.01157 -0.0559 -0.01967 C -0.09132 -0.03541 -0.0375 -0.01157 -0.07344 -0.02754 C -0.07639 -0.02893 -0.08229 -0.03148 -0.08229 -0.03148 C -0.10139 -0.02824 -0.10868 -0.0287 -0.12344 -0.01574 C -0.13194 0.00139 -0.13437 -0.00046 -0.14705 0.00787 C -0.16285 0.01829 -0.16996 0.02662 -0.18819 0.03125 C -0.20851 0.04931 -0.19913 0.04398 -0.21458 0.05093 C -0.22048 0.0588 -0.22639 0.06667 -0.23229 0.07454 C -0.23524 0.07847 -0.23715 0.08449 -0.24114 0.08634 C -0.2625 0.09584 -0.2526 0.09236 -0.27048 0.09792 C -0.28055 0.10671 -0.27691 0.10255 -0.28229 0.10972 " pathEditMode="relative" ptsTypes="fffffffffffA">
                                      <p:cBhvr>
                                        <p:cTn id="98" dur="20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875 -0.00625 -0.0375 -0.01157 -0.0559 -0.01967 C -0.09132 -0.03541 -0.0375 -0.01157 -0.07344 -0.02754 C -0.07639 -0.02893 -0.08229 -0.03148 -0.08229 -0.03148 C -0.10139 -0.02824 -0.10868 -0.0287 -0.12344 -0.01574 C -0.13194 0.00139 -0.13437 -0.00046 -0.14705 0.00787 C -0.16285 0.01829 -0.16996 0.02662 -0.18819 0.03125 C -0.20851 0.04931 -0.19913 0.04398 -0.21458 0.05093 C -0.22048 0.0588 -0.22639 0.06667 -0.23229 0.07454 C -0.23524 0.07847 -0.23715 0.08449 -0.24114 0.08634 C -0.2625 0.09584 -0.2526 0.09236 -0.27048 0.09792 C -0.28055 0.10671 -0.27691 0.10255 -0.28229 0.10972 " pathEditMode="relative" ptsTypes="fffffffffffA">
                                      <p:cBhvr>
                                        <p:cTn id="100" dur="20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5.55556E-6 C -0.00348 0.00022 -0.01355 0.00022 -0.01876 0.00277 C -0.03456 0.01064 -0.04428 0.02129 -0.06146 0.0236 C -0.06858 0.02684 -0.07171 0.03587 -0.07813 0.04027 C -0.08108 0.04212 -0.08594 0.04258 -0.08855 0.04305 C -0.09827 0.04745 -0.10574 0.05647 -0.11355 0.06527 C -0.11563 0.06758 -0.11771 0.0699 -0.1198 0.07221 C -0.12171 0.0743 -0.12605 0.07777 -0.12605 0.07777 C -0.14202 0.10971 -0.17188 0.0993 -0.19792 0.09999 C -0.20643 0.1037 -0.21285 0.10809 -0.22188 0.10971 C -0.22553 0.11296 -0.23021 0.11388 -0.23334 0.11805 C -0.23751 0.1236 -0.24219 0.1287 -0.24688 0.13333 C -0.26042 0.12129 -0.27518 0.12846 -0.29271 0.12777 C -0.30105 0.12615 -0.30956 0.12499 -0.31771 0.12221 C -0.3224 0.12245 -0.36789 0.1155 -0.38021 0.13194 " pathEditMode="relative" ptsTypes="ffffffffffffffA">
                                      <p:cBhvr>
                                        <p:cTn id="104" dur="20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816 0.0037 -0.01632 0.00439 -0.025 0.00555 C -0.03385 0.00856 -0.03923 0.02152 -0.04791 0.025 C -0.05295 0.02708 -0.05851 0.02685 -0.06354 0.02916 C -0.07222 0.0331 -0.06788 0.03032 -0.07604 0.0375 C -0.08177 0.04259 -0.08871 0.04467 -0.09479 0.05 C -0.10191 0.05625 -0.11041 0.05879 -0.11771 0.06527 C -0.12118 0.06828 -0.12916 0.07222 -0.12916 0.07222 C -0.13333 0.08055 -0.14132 0.0824 -0.14791 0.08611 C -0.16094 0.09328 -0.17222 0.09861 -0.18646 0.10138 C -0.1941 0.1081 -0.20486 0.10763 -0.21354 0.10833 C -0.2191 0.11088 -0.22413 0.11435 -0.22916 0.11805 C -0.23142 0.11967 -0.23298 0.12245 -0.23541 0.12361 C -0.2375 0.12453 -0.24166 0.12638 -0.24166 0.12638 C -0.28646 0.12384 -0.33107 0.12638 -0.37604 0.12638 " pathEditMode="relative" ptsTypes="ffffffffffffffA">
                                      <p:cBhvr>
                                        <p:cTn id="106" dur="20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C -0.00434 0.00185 -0.00833 0.00278 -0.0125 0.00417 C -0.01458 0.00602 -0.01806 0.00648 -0.01875 0.00972 C -0.0191 0.01111 -0.0191 0.01297 -0.01979 0.01389 C -0.02049 0.01482 -0.02187 0.01482 -0.02292 0.01528 C -0.03993 0.03797 -0.0474 0.06551 -0.06042 0.09167 C -0.06389 0.11482 -0.0776 0.13056 -0.08542 0.15139 C -0.08958 0.16273 -0.0934 0.17338 -0.10312 0.17778 C -0.10781 0.18403 -0.10486 0.18125 -0.1125 0.18472 C -0.11597 0.18634 -0.11875 0.19167 -0.12187 0.19445 C -0.12326 0.19722 -0.12465 0.2 -0.12604 0.20278 C -0.12743 0.20556 -0.13229 0.20834 -0.13229 0.20834 C -0.1342 0.21621 -0.13177 0.20972 -0.13646 0.21389 C -0.13976 0.2169 -0.14253 0.2206 -0.14583 0.22361 C -0.15208 0.22917 -0.1651 0.22871 -0.17083 0.22917 C -0.17674 0.23449 -0.17899 0.24306 -0.18437 0.24861 C -0.19271 0.25718 -0.20208 0.26459 -0.2125 0.26806 C -0.22187 0.27639 -0.23698 0.27801 -0.24792 0.27917 C -0.27674 0.2919 -0.24358 0.27778 -0.33125 0.28195 C -0.33941 0.28241 -0.34948 0.2882 -0.35729 0.29167 C -0.37448 0.29931 -0.3934 0.29259 -0.41146 0.29306 C -0.41771 0.29445 -0.42812 0.29537 -0.43333 0.3 C -0.43646 0.30278 -0.43854 0.30509 -0.44271 0.30556 C -0.45868 0.30718 -0.45243 0.30695 -0.46146 0.30695 " pathEditMode="relative" ptsTypes="fffffffffffffffffffffffA">
                                      <p:cBhvr>
                                        <p:cTn id="110" dur="20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69 0.00417 -0.01024 0.0169 -0.01354 0.02361 C -0.01736 0.03125 -0.02291 0.03727 -0.02708 0.04445 C -0.02864 0.04699 -0.03038 0.04954 -0.03125 0.05278 C -0.0316 0.05417 -0.0316 0.05579 -0.03229 0.05695 C -0.03316 0.05857 -0.03455 0.05949 -0.03541 0.06111 C -0.03698 0.06389 -0.03698 0.06806 -0.03854 0.07084 C -0.04826 0.0875 -0.04114 0.07292 -0.04896 0.08334 C -0.05555 0.09213 -0.0592 0.10463 -0.06354 0.11528 C -0.06701 0.12361 -0.07413 0.13264 -0.07708 0.14028 C -0.08264 0.15533 -0.08559 0.17107 -0.09479 0.18334 C -0.09844 0.19769 -0.10035 0.19375 -0.10729 0.20139 C -0.11163 0.20625 -0.11389 0.21227 -0.11875 0.21667 C -0.12118 0.22153 -0.12066 0.22454 -0.125 0.22639 C -0.12986 0.23287 -0.13611 0.23426 -0.14271 0.23611 C -0.15503 0.24699 -0.16232 0.24491 -0.17916 0.24584 C -0.18125 0.2463 -0.18351 0.24607 -0.18541 0.24723 C -0.18837 0.24908 -0.18923 0.25371 -0.19062 0.25695 C -0.19357 0.26343 -0.19548 0.26829 -0.2 0.27223 C -0.20312 0.27848 -0.20607 0.28241 -0.21146 0.28473 C -0.21996 0.29607 -0.23333 0.29699 -0.24479 0.29723 C -0.27986 0.29792 -0.31493 0.29815 -0.35 0.29861 C -0.36736 0.29931 -0.38507 0.29723 -0.40208 0.30139 C -0.40573 0.30232 -0.40798 0.30903 -0.41146 0.31111 C -0.42153 0.31713 -0.42552 0.31713 -0.43854 0.31806 C -0.44305 0.32014 -0.4467 0.32061 -0.44896 0.32639 " pathEditMode="relative" ptsTypes="fffffffffffffffffffffffffA">
                                      <p:cBhvr>
                                        <p:cTn id="112" dur="20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0.00949 C 0.00174 -0.01551 0.01302 -0.03102 0.01927 -0.03311 C 0.02483 -0.04144 0.02865 -0.05209 0.03628 -0.05903 C 0.04219 -0.06389 0.04948 -0.06667 0.0559 -0.07014 C 0.06267 -0.07338 0.06944 -0.07709 0.07535 -0.08125 C 0.07882 -0.08334 0.08403 -0.08357 0.08767 -0.08496 C 0.14115 -0.0838 0.14757 -0.08519 0.18767 -0.075 C 0.19167 -0.07223 0.19479 -0.06898 0.19878 -0.06644 C 0.20174 -0.06181 0.20642 -0.05718 0.21076 -0.05394 C 0.21684 -0.04514 0.21875 -0.03334 0.22083 -0.02315 C 0.22014 -0.00718 0.22083 0.00902 0.21944 0.025 C 0.21927 0.02801 0.20417 0.04375 0.20122 0.04467 C 0.19549 0.05347 0.19878 0.05046 0.19253 0.05463 C 0.18507 0.06597 0.18212 0.06689 0.16944 0.06944 C 0.16302 0.0706 0.16597 0.07222 0.16215 0.06828 " pathEditMode="relative" rAng="0" ptsTypes="ffffffffffffffA">
                                      <p:cBhvr>
                                        <p:cTn id="136" dur="20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3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0875 0.21667 " pathEditMode="relative" rAng="0" ptsTypes="AA">
                                      <p:cBhvr>
                                        <p:cTn id="138" dur="30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108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C -0.00486 0.00208 -0.01041 0.00185 -0.01458 0.00556 C -0.01666 0.00741 -0.01701 0.01158 -0.01875 0.01389 C -0.02048 0.0162 -0.02291 0.01759 -0.025 0.01945 C -0.02795 0.02546 -0.03246 0.03009 -0.03541 0.03611 C -0.03663 0.03866 -0.03645 0.0419 -0.0375 0.04445 C -0.04114 0.05324 -0.04583 0.06111 -0.05 0.06945 C -0.05121 0.07199 -0.05104 0.07523 -0.05208 0.07778 C -0.05451 0.08357 -0.05885 0.0882 -0.06041 0.09445 C -0.06562 0.11528 -0.06632 0.13681 -0.06875 0.15833 C -0.07066 0.17523 -0.07465 0.19167 -0.07708 0.20833 C -0.07639 0.24074 -0.07621 0.27315 -0.075 0.30556 C -0.07482 0.31111 -0.07448 0.31713 -0.07291 0.32222 C -0.071 0.32801 -0.05625 0.35926 -0.05 0.36389 C -0.04618 0.36667 -0.0375 0.36945 -0.0375 0.36945 C -0.02656 0.3912 -0.00312 0.39051 0.01459 0.39445 C 0.01736 0.39514 0.02014 0.39653 0.02292 0.39722 C 0.02848 0.39838 0.03403 0.39908 0.03959 0.4 C 0.07848 0.39861 0.10625 0.39838 0.14167 0.39167 C 0.15695 0.38866 0.17743 0.38727 0.19167 0.37778 C 0.20539 0.36875 0.21667 0.3537 0.23125 0.34722 C 0.2408 0.32801 0.2349 0.33264 0.24584 0.32778 C 0.25695 0.30556 0.24236 0.33241 0.25625 0.31389 C 0.27014 0.29537 0.25 0.31482 0.26667 0.3 C 0.27657 0.28009 0.27153 0.28796 0.28125 0.275 C 0.28646 0.2544 0.28091 0.2787 0.28542 0.23611 C 0.28577 0.2331 0.2875 0.22778 0.2875 0.22778 " pathEditMode="relative" ptsTypes="ffffffffffffffffffffffffffA">
                                      <p:cBhvr>
                                        <p:cTn id="140" dur="30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7 0.05093 C 0.01997 0.04676 0.01319 0.05162 0.00521 0.05509 C 0.00208 0.05926 3.33333E-6 0.06157 -0.00417 0.06343 C -0.00521 0.06482 -0.00608 0.06644 -0.00729 0.06759 C -0.0092 0.06968 -0.01354 0.07315 -0.01354 0.07315 C -0.01771 0.08148 -0.02483 0.08958 -0.03021 0.09676 C -0.03125 0.09815 -0.03142 0.1007 -0.03229 0.10232 C -0.03351 0.1044 -0.03507 0.10602 -0.03646 0.10787 C -0.03837 0.11829 -0.04184 0.12801 -0.04375 0.13843 C -0.04774 0.15949 -0.05104 0.18079 -0.05312 0.20232 C -0.05278 0.24144 -0.06233 0.31111 -0.05 0.36065 C -0.04965 0.3713 -0.04948 0.38195 -0.04896 0.39259 C -0.04878 0.39583 -0.04896 0.39931 -0.04792 0.40232 C -0.0474 0.4037 -0.04583 0.40301 -0.04479 0.4037 C -0.03455 0.41065 -0.03212 0.41088 -0.01875 0.41204 C -0.01267 0.41366 0.00191 0.42153 0.00625 0.42176 C 0.03264 0.42269 0.05903 0.42269 0.08542 0.42315 C 0.11076 0.42269 0.14028 0.43634 0.16146 0.41759 C 0.16441 0.41157 0.16788 0.40671 0.17083 0.40093 C 0.17031 0.39097 0.17188 0.37407 0.16458 0.36759 C 0.15972 0.35787 0.1625 0.36111 0.15729 0.35648 C 0.15469 0.35116 0.1526 0.34491 0.15 0.33982 C 0.14688 0.33357 0.14219 0.32755 0.13854 0.32176 C 0.13767 0.32037 0.13733 0.31875 0.13646 0.31759 C 0.13524 0.3162 0.12396 0.30857 0.12396 0.30648 " pathEditMode="relative" ptsTypes="ffffffffffffffffffffffffA">
                                      <p:cBhvr>
                                        <p:cTn id="142" dur="300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59 0.02223 C -0.04497 0.03311 -0.05261 0.04213 -0.05834 0.05278 C -0.0592 0.0544 -0.05955 0.05648 -0.06042 0.05834 C -0.06129 0.06019 -0.0625 0.06204 -0.06354 0.06389 C -0.06598 0.07338 -0.06997 0.08125 -0.07292 0.09028 C -0.07622 0.10023 -0.07726 0.11181 -0.07917 0.12223 C -0.08299 0.14306 -0.08646 0.16343 -0.08854 0.18473 C -0.08785 0.20116 -0.09063 0.22686 -0.08334 0.24167 C -0.08056 0.2632 -0.0842 0.2882 -0.07917 0.30834 C -0.07483 0.34931 -0.03594 0.38473 -0.00625 0.38473 " pathEditMode="relative" ptsTypes="fffffffffA">
                                      <p:cBhvr>
                                        <p:cTn id="144" dur="30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84 0.05555 C -0.05539 0.05972 -0.05955 0.06551 -0.06667 0.075 C -0.06875 0.08588 -0.07292 0.0949 -0.075 0.10555 C -0.07639 0.11342 -0.0783 0.1287 -0.07917 0.13611 C -0.07848 0.17685 -0.079 0.21759 -0.07709 0.25833 C -0.07622 0.27801 -0.05903 0.29259 -0.04792 0.3 C -0.04167 0.30416 -0.03559 0.31018 -0.02917 0.31389 C -0.0092 0.32523 0.01614 0.33148 0.0375 0.33611 C 0.05139 0.33518 0.07916 0.33333 0.07916 0.33333 " pathEditMode="relative" ptsTypes="ffffffffA">
                                      <p:cBhvr>
                                        <p:cTn id="146" dur="3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9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8" grpId="0" animBg="1"/>
      <p:bldP spid="13338" grpId="1" animBg="1"/>
      <p:bldP spid="13338" grpId="2" animBg="1"/>
      <p:bldP spid="13339" grpId="0" animBg="1"/>
      <p:bldP spid="13340" grpId="0" animBg="1"/>
      <p:bldP spid="13340" grpId="1" animBg="1"/>
      <p:bldP spid="13340" grpId="2" animBg="1"/>
      <p:bldP spid="13342" grpId="0" animBg="1"/>
      <p:bldP spid="13342" grpId="1" animBg="1"/>
      <p:bldP spid="13343" grpId="0" animBg="1"/>
      <p:bldP spid="13343" grpId="1" animBg="1"/>
      <p:bldP spid="13344" grpId="0" animBg="1"/>
      <p:bldP spid="13344" grpId="1" animBg="1"/>
      <p:bldP spid="133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latin typeface="Times New Roman" pitchFamily="48" charset="0"/>
              </a:rPr>
              <a:t>All </a:t>
            </a:r>
            <a:r>
              <a:rPr lang="en-US" sz="2800" dirty="0">
                <a:latin typeface="Times New Roman" pitchFamily="48" charset="0"/>
              </a:rPr>
              <a:t>products going to the colonies had to first go through England where the products were </a:t>
            </a:r>
            <a:r>
              <a:rPr lang="en-US" sz="2800" dirty="0" smtClean="0">
                <a:latin typeface="Times New Roman" pitchFamily="48" charset="0"/>
              </a:rPr>
              <a:t>taxed</a:t>
            </a:r>
            <a:endParaRPr lang="en-US" sz="2800" dirty="0">
              <a:latin typeface="Times New Roman" pitchFamily="48" charset="0"/>
            </a:endParaRPr>
          </a:p>
        </p:txBody>
      </p:sp>
      <p:pic>
        <p:nvPicPr>
          <p:cNvPr id="4102" name="Picture 6" descr="asia-map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21164" t="6950"/>
          <a:stretch>
            <a:fillRect/>
          </a:stretch>
        </p:blipFill>
        <p:spPr bwMode="auto">
          <a:xfrm>
            <a:off x="6502400" y="4113213"/>
            <a:ext cx="2641600" cy="2744787"/>
          </a:xfrm>
          <a:prstGeom prst="rect">
            <a:avLst/>
          </a:prstGeom>
          <a:noFill/>
        </p:spPr>
      </p:pic>
      <p:pic>
        <p:nvPicPr>
          <p:cNvPr id="4104" name="Picture 8" descr="united-kingdom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 l="30621" r="4306"/>
          <a:stretch>
            <a:fillRect/>
          </a:stretch>
        </p:blipFill>
        <p:spPr bwMode="auto">
          <a:xfrm>
            <a:off x="3124200" y="1066800"/>
            <a:ext cx="2276475" cy="2744788"/>
          </a:xfrm>
          <a:prstGeom prst="rect">
            <a:avLst/>
          </a:prstGeom>
          <a:noFill/>
        </p:spPr>
      </p:pic>
      <p:pic>
        <p:nvPicPr>
          <p:cNvPr id="4106" name="Picture 10" descr="13Colonies"/>
          <p:cNvPicPr>
            <a:picLocks noChangeAspect="1" noChangeArrowheads="1"/>
          </p:cNvPicPr>
          <p:nvPr/>
        </p:nvPicPr>
        <p:blipFill>
          <a:blip r:embed="rId7"/>
          <a:srcRect l="15666" t="6250" r="15666"/>
          <a:stretch>
            <a:fillRect/>
          </a:stretch>
        </p:blipFill>
        <p:spPr bwMode="auto">
          <a:xfrm>
            <a:off x="0" y="4105275"/>
            <a:ext cx="1892300" cy="2752725"/>
          </a:xfrm>
          <a:prstGeom prst="rect">
            <a:avLst/>
          </a:prstGeom>
          <a:noFill/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29600" y="48768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19800" y="54864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791200" y="6172200"/>
            <a:ext cx="114300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spices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8229600" y="5562600"/>
            <a:ext cx="685800" cy="4572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tea</a:t>
            </a:r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0" y="11430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1828800"/>
            <a:ext cx="114300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spices</a:t>
            </a:r>
          </a:p>
        </p:txBody>
      </p:sp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57600" y="28956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657600" y="3581400"/>
            <a:ext cx="685800" cy="4572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tea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591 -0.00254 -0.01233 -0.00324 -0.01754 -0.00787 C -0.04306 -0.03055 -0.02587 -0.01898 -0.04705 -0.02754 C -0.05296 -0.02986 -0.05886 -0.03287 -0.06476 -0.03541 C -0.06771 -0.0368 -0.07344 -0.03935 -0.07344 -0.03935 C -0.09046 -0.06203 -0.07309 -0.04305 -0.0941 -0.05486 C -0.0974 -0.05671 -0.09966 -0.06088 -0.10296 -0.06273 C -0.10643 -0.06481 -0.12674 -0.0699 -0.12934 -0.0706 C -0.13889 -0.07916 -0.14914 -0.08217 -0.15886 -0.09028 C -0.16302 -0.09375 -0.16632 -0.09884 -0.17049 -0.10208 C -0.18004 -0.10949 -0.19237 -0.11435 -0.20296 -0.11782 C -0.21268 -0.12708 -0.22171 -0.13796 -0.2323 -0.14514 C -0.23629 -0.14768 -0.24046 -0.14953 -0.2441 -0.15301 C -0.25469 -0.16319 -0.26042 -0.17477 -0.27344 -0.18055 C -0.27639 -0.18565 -0.27882 -0.19143 -0.2823 -0.19606 C -0.29688 -0.21551 -0.28594 -0.19028 -0.30296 -0.21574 C -0.3283 -0.2537 -0.30313 -0.22893 -0.32344 -0.24722 C -0.33872 -0.27708 -0.31858 -0.23912 -0.3382 -0.2706 C -0.35625 -0.29953 -0.32882 -0.2625 -0.35296 -0.29815 C -0.36268 -0.3125 -0.37987 -0.32847 -0.3882 -0.34514 C -0.39636 -0.36134 -0.40052 -0.37963 -0.40886 -0.39606 C -0.42327 -0.45347 -0.41632 -0.42153 -0.40886 -0.55694 C -0.40851 -0.56435 -0.38612 -0.59097 -0.38525 -0.59213 C -0.36771 -0.61528 -0.34549 -0.63148 -0.32049 -0.63148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591 -0.00254 -0.01233 -0.00324 -0.01754 -0.00787 C -0.04306 -0.03055 -0.02587 -0.01898 -0.04705 -0.02754 C -0.05296 -0.02986 -0.05886 -0.03287 -0.06476 -0.03541 C -0.06771 -0.0368 -0.07344 -0.03935 -0.07344 -0.03935 C -0.09046 -0.06203 -0.07309 -0.04305 -0.0941 -0.05486 C -0.0974 -0.05671 -0.09966 -0.06088 -0.10296 -0.06273 C -0.10643 -0.06481 -0.12674 -0.0699 -0.12934 -0.0706 C -0.13889 -0.07916 -0.14914 -0.08217 -0.15886 -0.09028 C -0.16302 -0.09375 -0.16632 -0.09884 -0.17049 -0.10208 C -0.18004 -0.10949 -0.19237 -0.11435 -0.20296 -0.11782 C -0.21268 -0.12708 -0.22171 -0.13796 -0.2323 -0.14514 C -0.23629 -0.14768 -0.24046 -0.14953 -0.2441 -0.15301 C -0.25469 -0.16319 -0.26042 -0.17477 -0.27344 -0.18055 C -0.27639 -0.18565 -0.27882 -0.19143 -0.2823 -0.19606 C -0.29688 -0.21551 -0.28594 -0.19028 -0.30296 -0.21574 C -0.3283 -0.2537 -0.30313 -0.22893 -0.32344 -0.24722 C -0.33872 -0.27708 -0.31858 -0.23912 -0.3382 -0.2706 C -0.35625 -0.29953 -0.32882 -0.2625 -0.35296 -0.29815 C -0.36268 -0.3125 -0.37987 -0.32847 -0.3882 -0.34514 C -0.39636 -0.36134 -0.40052 -0.37963 -0.40886 -0.39606 C -0.42327 -0.45347 -0.41632 -0.42153 -0.40886 -0.55694 C -0.40851 -0.56435 -0.38612 -0.59097 -0.38525 -0.59213 C -0.36771 -0.61528 -0.34549 -0.63148 -0.32049 -0.63148 " pathEditMode="relative" ptsTypes="fffffffffffffffffffffffA">
                                      <p:cBhvr>
                                        <p:cTn id="8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556 0.02199 -0.00504 0.01504 0 0.05092 C 0.00121 0.05902 0.0059 0.07453 0.0059 0.07453 C -0.0132 0.11273 -0.04028 0.11527 -0.07066 0.12546 C -0.0908 0.15277 -0.09792 0.15231 -0.12344 0.16087 C -0.16163 0.15949 -0.2 0.15925 -0.2382 0.15694 C -0.25226 0.15601 -0.2691 0.14699 -0.28229 0.1412 C -0.29566 0.13518 -0.31059 0.13333 -0.32344 0.12546 C -0.35903 0.1037 -0.33542 0.11481 -0.3559 0.10578 C -0.37049 0.08657 -0.38802 0.0824 -0.4059 0.0706 C -0.41302 0.06597 -0.41962 0.06018 -0.42639 0.05486 C -0.44392 0.04143 -0.45972 0.01018 -0.47066 -0.01181 C -0.48351 -0.03774 -0.49965 -0.06158 -0.50886 -0.09028 C -0.5132 -0.10394 -0.51771 -0.13334 -0.51771 -0.13334 C -0.51736 -0.14561 -0.54132 -0.28241 -0.4941 -0.28241 " pathEditMode="relative" ptsTypes="ffffffffffffffA">
                                      <p:cBhvr>
                                        <p:cTn id="12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556 0.02199 -0.00504 0.01504 0 0.05092 C 0.00121 0.05902 0.0059 0.07453 0.0059 0.07453 C -0.0132 0.11273 -0.04028 0.11527 -0.07066 0.12546 C -0.0908 0.15277 -0.09792 0.15231 -0.12344 0.16087 C -0.16163 0.15949 -0.2 0.15925 -0.2382 0.15694 C -0.25226 0.15601 -0.2691 0.14699 -0.28229 0.1412 C -0.29566 0.13518 -0.31059 0.13333 -0.32344 0.12546 C -0.35903 0.1037 -0.33542 0.11481 -0.3559 0.10578 C -0.37049 0.08657 -0.38802 0.0824 -0.4059 0.0706 C -0.41302 0.06597 -0.41962 0.06018 -0.42639 0.05486 C -0.44392 0.04143 -0.45972 0.01018 -0.47066 -0.01181 C -0.48351 -0.03774 -0.49965 -0.06158 -0.50886 -0.09028 C -0.5132 -0.10394 -0.51771 -0.13334 -0.51771 -0.13334 C -0.51736 -0.14561 -0.54132 -0.28241 -0.4941 -0.28241 " pathEditMode="relative" ptsTypes="ffffffffffffffA">
                                      <p:cBhvr>
                                        <p:cTn id="14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64 0.00347 -0.01615 0.00301 -0.02344 0.00787 C -0.02813 0.01111 -0.03872 0.03102 -0.04115 0.03542 C -0.05417 0.06019 -0.06007 0.08449 -0.06458 0.11366 C -0.06563 0.19468 -0.06563 0.27593 -0.06754 0.35695 C -0.06806 0.37685 -0.08038 0.39213 -0.0882 0.40787 C -0.09636 0.42408 -0.09688 0.4419 -0.10868 0.45486 C -0.13142 0.48009 -0.16267 0.47338 -0.1882 0.49028 " pathEditMode="relative" ptsTypes="fffffffA">
                                      <p:cBhvr>
                                        <p:cTn id="48" dur="2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64 0.00347 -0.01615 0.00301 -0.02344 0.00787 C -0.02813 0.01111 -0.03872 0.03102 -0.04115 0.03542 C -0.05417 0.06019 -0.06007 0.08449 -0.06458 0.11366 C -0.06563 0.19468 -0.06563 0.27593 -0.06754 0.35695 C -0.06806 0.37685 -0.08038 0.39213 -0.0882 0.40787 C -0.09636 0.42408 -0.09688 0.4419 -0.10868 0.45486 C -0.13142 0.48009 -0.16267 0.47338 -0.1882 0.49028 " pathEditMode="relative" ptsTypes="fffffffA">
                                      <p:cBhvr>
                                        <p:cTn id="50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562 0.03125 -0.01962 0.07338 -0.02361 0.10995 C -0.0243 0.12685 -0.02222 0.17986 -0.03229 0.20393 C -0.04149 0.22592 -0.05295 0.24375 -0.06476 0.26273 C -0.0717 0.27384 -0.0776 0.28796 -0.08524 0.29815 C -0.08767 0.30139 -0.09132 0.30301 -0.0941 0.30602 C -0.1092 0.32268 -0.12465 0.33426 -0.14114 0.34907 C -0.15104 0.3581 -0.16476 0.35486 -0.17656 0.35694 C -0.20087 0.37338 -0.22118 0.37037 -0.25 0.37268 C -0.27014 0.38171 -0.24496 0.37129 -0.27656 0.38032 C -0.29583 0.38588 -0.31215 0.39213 -0.33229 0.39213 " pathEditMode="relative" ptsTypes="ffffffffffA">
                                      <p:cBhvr>
                                        <p:cTn id="54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562 0.03125 -0.01962 0.07338 -0.02361 0.10995 C -0.0243 0.12685 -0.02222 0.17986 -0.03229 0.20393 C -0.04149 0.22592 -0.05295 0.24375 -0.06476 0.26273 C -0.0717 0.27384 -0.0776 0.28796 -0.08524 0.29815 C -0.08767 0.30139 -0.09132 0.30301 -0.0941 0.30602 C -0.1092 0.32268 -0.12465 0.33426 -0.14114 0.34907 C -0.15104 0.3581 -0.16476 0.35486 -0.17656 0.35694 C -0.20087 0.37338 -0.22118 0.37037 -0.25 0.37268 C -0.27014 0.38171 -0.24496 0.37129 -0.27656 0.38032 C -0.29583 0.38588 -0.31215 0.39213 -0.33229 0.39213 " pathEditMode="relative" ptsTypes="ffffffffffA">
                                      <p:cBhvr>
                                        <p:cTn id="56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 animBg="1"/>
      <p:bldP spid="4109" grpId="1" animBg="1"/>
      <p:bldP spid="4110" grpId="0" animBg="1"/>
      <p:bldP spid="4110" grpId="1" animBg="1"/>
      <p:bldP spid="4112" grpId="0" animBg="1"/>
      <p:bldP spid="4112" grpId="1" animBg="1"/>
      <p:bldP spid="4114" grpId="0" animBg="1"/>
      <p:bldP spid="411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13Colonies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13333" r="18025"/>
          <a:stretch>
            <a:fillRect/>
          </a:stretch>
        </p:blipFill>
        <p:spPr bwMode="auto">
          <a:xfrm>
            <a:off x="0" y="1143000"/>
            <a:ext cx="2895600" cy="4498975"/>
          </a:xfrm>
          <a:prstGeom prst="rect">
            <a:avLst/>
          </a:prstGeom>
          <a:noFill/>
        </p:spPr>
      </p:pic>
      <p:pic>
        <p:nvPicPr>
          <p:cNvPr id="20485" name="Picture 5" descr="map-europe-western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08463" y="1066800"/>
            <a:ext cx="4935537" cy="4570413"/>
          </a:xfrm>
          <a:prstGeom prst="rect">
            <a:avLst/>
          </a:prstGeom>
          <a:noFill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238500" y="0"/>
            <a:ext cx="3276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/>
              <a:t>Effects of the Navigation Acts</a:t>
            </a:r>
            <a:endParaRPr lang="en-US" sz="2800" dirty="0"/>
          </a:p>
        </p:txBody>
      </p:sp>
      <p:pic>
        <p:nvPicPr>
          <p:cNvPr id="20488" name="Picture 8" descr="istockphoto_1476699_editable_cartoon_illustration_of_pirate_ship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19600" y="4800600"/>
            <a:ext cx="457200" cy="457200"/>
          </a:xfrm>
          <a:prstGeom prst="rect">
            <a:avLst/>
          </a:prstGeom>
          <a:noFill/>
        </p:spPr>
      </p:pic>
      <p:pic>
        <p:nvPicPr>
          <p:cNvPr id="20489" name="Picture 9" descr="istockphoto_1476699_editable_cartoon_illustration_of_pirate_ship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10200" y="5029200"/>
            <a:ext cx="457200" cy="457200"/>
          </a:xfrm>
          <a:prstGeom prst="rect">
            <a:avLst/>
          </a:prstGeom>
          <a:noFill/>
        </p:spPr>
      </p:pic>
      <p:pic>
        <p:nvPicPr>
          <p:cNvPr id="20490" name="Picture 10" descr="istockphoto_1476699_editable_cartoon_illustration_of_pirate_ship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10200" y="3429000"/>
            <a:ext cx="457200" cy="457200"/>
          </a:xfrm>
          <a:prstGeom prst="rect">
            <a:avLst/>
          </a:prstGeom>
          <a:noFill/>
        </p:spPr>
      </p:pic>
      <p:pic>
        <p:nvPicPr>
          <p:cNvPr id="20491" name="Picture 11" descr="istockphoto_1476699_editable_cartoon_illustration_of_pirate_ship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48400" y="2286000"/>
            <a:ext cx="457200" cy="457200"/>
          </a:xfrm>
          <a:prstGeom prst="rect">
            <a:avLst/>
          </a:prstGeom>
          <a:noFill/>
        </p:spPr>
      </p:pic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5181600" y="1371600"/>
            <a:ext cx="990600" cy="17526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 flipH="1">
            <a:off x="5105400" y="1447800"/>
            <a:ext cx="990600" cy="1600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5907872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latin typeface="Times New Roman" pitchFamily="48" charset="0"/>
              </a:rPr>
              <a:t>Smuggling occurs but Navigation Acts eventually becomes accepted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34 0.02222 C -0.02986 0.03611 -0.02778 0.06458 -0.0375 0.07777 C -0.04514 0.08773 -0.05261 0.09282 -0.06268 0.09722 C -0.06476 0.09814 -0.06875 0.1 -0.06875 0.1 C -0.07865 0.09953 -0.15504 0.09629 -0.17084 0.09444 C -0.17657 0.09375 -0.18195 0.09027 -0.1875 0.08889 C -0.20278 0.08518 -0.21806 0.08032 -0.23334 0.07777 C -0.25955 0.07338 -0.2849 0.06967 -0.31042 0.06111 C -0.32153 0.0574 -0.33299 0.05717 -0.34375 0.05277 C -0.35851 0.04699 -0.37848 0.04213 -0.39167 0.03333 C -0.40556 0.02407 -0.42639 0.01064 -0.44184 0.00555 C -0.45816 -0.00903 -0.48108 -0.0125 -0.5 -0.01945 C -0.51129 -0.02361 -0.52604 -0.03334 -0.5375 -0.03334 " pathEditMode="relative" ptsTypes="ffffffffffffA">
                                      <p:cBhvr>
                                        <p:cTn id="30" dur="3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25 -0.01111 C -0.05191 -0.02037 -0.02031 -0.00486 -0.04375 -0.02222 C -0.05104 -0.02754 -0.0625 -0.03055 -0.07083 -0.03333 C -0.08836 -0.04884 -0.12968 -0.0574 -0.15 -0.05833 C -0.18611 -0.05995 -0.22222 -0.06018 -0.25833 -0.06111 C -0.29132 -0.06597 -0.32291 -0.07777 -0.35625 -0.07777 " pathEditMode="relative" ptsTypes="fffffA">
                                      <p:cBhvr>
                                        <p:cTn id="32" dur="3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25 -0.01111 C -0.13837 0.03658 -0.27535 -0.0074 -0.39375 -0.01389 C -0.40764 -0.0162 -0.42136 -0.01944 -0.43542 -0.01944 " pathEditMode="relative" ptsTypes="ffA">
                                      <p:cBhvr>
                                        <p:cTn id="34" dur="3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-2.22222E-6 C -0.0118 0.01065 -0.02118 0.02546 -0.03125 0.03889 C -0.03437 0.04305 -0.03958 0.04259 -0.04375 0.04444 C -0.04618 0.0456 -0.04757 0.04907 -0.05 0.05 C -0.05538 0.05185 -0.06111 0.05162 -0.06666 0.05278 C -0.07239 0.05393 -0.0776 0.05741 -0.08333 0.05833 C -0.0993 0.06088 -0.11527 0.0618 -0.13125 0.06389 C -0.1625 0.06296 -0.19375 0.06273 -0.225 0.06111 C -0.23819 0.06042 -0.24566 0.05694 -0.25833 0.05278 C -0.27951 0.04583 -0.30173 0.04375 -0.32291 0.03611 C -0.3342 0.03194 -0.34496 0.02639 -0.35625 0.02222 C -0.37934 0.01389 -0.40156 0.00139 -0.425 -0.00556 C -0.42847 -0.00648 -0.43194 -0.00741 -0.43541 -0.00833 C -0.43958 -0.00926 -0.44375 -0.00995 -0.44791 -0.01111 C -0.45347 -0.01273 -0.46458 -0.01667 -0.46458 -0.01667 " pathEditMode="relative" ptsTypes="ffffffffffffffA">
                                      <p:cBhvr>
                                        <p:cTn id="36" dur="3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 animBg="1"/>
      <p:bldP spid="2049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Expectancy in the Colonies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New England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Came over in families which led to a high reproduction rate and low mortality rate that strengthened social stability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Church membership and education was highly valued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Chesapeake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Came over with mostly males (Normal family life impossible)</a:t>
            </a:r>
          </a:p>
          <a:p>
            <a:r>
              <a:rPr lang="en-US" dirty="0" smtClean="0"/>
              <a:t>High mortality rate created the largest social impact </a:t>
            </a:r>
          </a:p>
          <a:p>
            <a:r>
              <a:rPr lang="en-US" dirty="0" smtClean="0"/>
              <a:t>Without immigration, population would have declined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4030</TotalTime>
  <Words>492</Words>
  <Application>Microsoft Macintosh PowerPoint</Application>
  <PresentationFormat>On-screen Show (4:3)</PresentationFormat>
  <Paragraphs>88</Paragraphs>
  <Slides>15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Putting Down Roots   Opportunity and Oppression in Colonial Society</vt:lpstr>
      <vt:lpstr>What am I?</vt:lpstr>
      <vt:lpstr>What am I?</vt:lpstr>
      <vt:lpstr>What am I?</vt:lpstr>
      <vt:lpstr>Rise of a Commercial Empire</vt:lpstr>
      <vt:lpstr>Slide 6</vt:lpstr>
      <vt:lpstr>Slide 7</vt:lpstr>
      <vt:lpstr>Slide 8</vt:lpstr>
      <vt:lpstr>Life Expectancy in the Colonies</vt:lpstr>
      <vt:lpstr>Women</vt:lpstr>
      <vt:lpstr>Socio-Economic Structure</vt:lpstr>
      <vt:lpstr>Origins and Destinations of African Slaves, 1619-1760</vt:lpstr>
      <vt:lpstr>Race and Freedom  in British America</vt:lpstr>
      <vt:lpstr> African American Identities</vt:lpstr>
      <vt:lpstr>Civil unrest in the Colonies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Buffalo Grive High School</dc:creator>
  <cp:lastModifiedBy>Buffalo Grive High School</cp:lastModifiedBy>
  <cp:revision>19</cp:revision>
  <dcterms:created xsi:type="dcterms:W3CDTF">2012-08-30T14:17:06Z</dcterms:created>
  <dcterms:modified xsi:type="dcterms:W3CDTF">2012-08-30T15:16:56Z</dcterms:modified>
</cp:coreProperties>
</file>